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0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648"/>
  </p:normalViewPr>
  <p:slideViewPr>
    <p:cSldViewPr snapToGrid="0" snapToObjects="1">
      <p:cViewPr>
        <p:scale>
          <a:sx n="107" d="100"/>
          <a:sy n="107" d="100"/>
        </p:scale>
        <p:origin x="129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tiff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538B7-0774-B849-8FA7-4E875C6CF488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7E0E1E-8B5C-5043-AA04-B1830B73681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8753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Multiple online </a:t>
            </a:r>
            <a:r>
              <a:rPr lang="de-DE" dirty="0" err="1" smtClean="0"/>
              <a:t>survey</a:t>
            </a:r>
            <a:r>
              <a:rPr lang="de-DE" dirty="0" smtClean="0"/>
              <a:t> </a:t>
            </a:r>
            <a:r>
              <a:rPr lang="de-DE" dirty="0" err="1" smtClean="0"/>
              <a:t>tools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exist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integrity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vital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work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researchers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researchers</a:t>
            </a:r>
            <a:r>
              <a:rPr lang="de-DE" baseline="0" dirty="0" smtClean="0"/>
              <a:t> must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been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edited</a:t>
            </a:r>
            <a:r>
              <a:rPr lang="de-DE" baseline="0" dirty="0" smtClean="0"/>
              <a:t>/ </a:t>
            </a:r>
            <a:r>
              <a:rPr lang="de-DE" baseline="0" dirty="0" err="1" smtClean="0"/>
              <a:t>records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been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removed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added</a:t>
            </a:r>
            <a:r>
              <a:rPr lang="de-DE" baseline="0" dirty="0" smtClean="0"/>
              <a:t> -&gt; 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way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round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researchers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rely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work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previous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reseach</a:t>
            </a:r>
            <a:r>
              <a:rPr lang="de-DE" baseline="0" dirty="0" smtClean="0"/>
              <a:t> but must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validate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results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themself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E0E1E-8B5C-5043-AA04-B1830B73681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6096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Multiple online </a:t>
            </a:r>
            <a:r>
              <a:rPr lang="de-DE" dirty="0" err="1" smtClean="0"/>
              <a:t>survey</a:t>
            </a:r>
            <a:r>
              <a:rPr lang="de-DE" dirty="0" smtClean="0"/>
              <a:t> </a:t>
            </a:r>
            <a:r>
              <a:rPr lang="de-DE" dirty="0" err="1" smtClean="0"/>
              <a:t>tools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exist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integrity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vital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work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researchers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researchers</a:t>
            </a:r>
            <a:r>
              <a:rPr lang="de-DE" baseline="0" dirty="0" smtClean="0"/>
              <a:t> must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been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edited</a:t>
            </a:r>
            <a:r>
              <a:rPr lang="de-DE" baseline="0" dirty="0" smtClean="0"/>
              <a:t>/ </a:t>
            </a:r>
            <a:r>
              <a:rPr lang="de-DE" baseline="0" dirty="0" err="1" smtClean="0"/>
              <a:t>records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been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removed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added</a:t>
            </a:r>
            <a:r>
              <a:rPr lang="de-DE" baseline="0" dirty="0" smtClean="0"/>
              <a:t> -&gt; 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way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round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researchers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rely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work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previous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reseach</a:t>
            </a:r>
            <a:r>
              <a:rPr lang="de-DE" baseline="0" dirty="0" smtClean="0"/>
              <a:t> but must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validate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results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themself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E0E1E-8B5C-5043-AA04-B1830B73681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2491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 smtClean="0"/>
              <a:t>DeBSA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Bubble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Bild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73236"/>
            <a:ext cx="1412966" cy="1049127"/>
          </a:xfrm>
          <a:prstGeom prst="rect">
            <a:avLst/>
          </a:prstGeom>
        </p:spPr>
      </p:pic>
      <p:sp>
        <p:nvSpPr>
          <p:cNvPr id="8" name="Rechteck 7"/>
          <p:cNvSpPr/>
          <p:nvPr userDrawn="1"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C0000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08.07.2020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Blockchain</a:t>
            </a:r>
            <a:r>
              <a:rPr lang="de-DE" baseline="0" dirty="0" smtClean="0"/>
              <a:t> Lab 		</a:t>
            </a:r>
            <a:r>
              <a:rPr lang="de-DE" baseline="0" dirty="0" err="1" smtClean="0"/>
              <a:t>DeBSA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Bubble						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42384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7770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416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 smtClean="0"/>
              <a:t>DeBSA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Bubble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Bild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0" y="73236"/>
            <a:ext cx="1412966" cy="1049127"/>
          </a:xfrm>
          <a:prstGeom prst="rect">
            <a:avLst/>
          </a:prstGeom>
        </p:spPr>
      </p:pic>
      <p:sp>
        <p:nvSpPr>
          <p:cNvPr id="8" name="Rechteck 7"/>
          <p:cNvSpPr/>
          <p:nvPr userDrawn="1"/>
        </p:nvSpPr>
        <p:spPr>
          <a:xfrm>
            <a:off x="0" y="6356350"/>
            <a:ext cx="12192000" cy="501650"/>
          </a:xfrm>
          <a:prstGeom prst="rect">
            <a:avLst/>
          </a:prstGeom>
          <a:solidFill>
            <a:srgbClr val="C00000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08.07.2020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Blockchain</a:t>
            </a:r>
            <a:r>
              <a:rPr lang="de-DE" baseline="0" dirty="0" smtClean="0"/>
              <a:t> Lab 		</a:t>
            </a:r>
            <a:r>
              <a:rPr lang="de-DE" baseline="0" dirty="0" err="1" smtClean="0"/>
              <a:t>DeBSA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Bubble						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131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2582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3170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27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426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065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2885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5670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AB6B4-D772-174A-8AEE-668BD64EAAD5}" type="datetimeFigureOut">
              <a:rPr lang="de-DE" smtClean="0"/>
              <a:t>06.07.20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E6E1A1-DD8F-8A4F-B48D-41852A36324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446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>
                <a:solidFill>
                  <a:srgbClr val="C00000"/>
                </a:solidFill>
              </a:rPr>
              <a:t>De</a:t>
            </a:r>
            <a:r>
              <a:rPr lang="de-DE" dirty="0" err="1" smtClean="0"/>
              <a:t>centralized</a:t>
            </a:r>
            <a:r>
              <a:rPr lang="de-DE" dirty="0" smtClean="0"/>
              <a:t> </a:t>
            </a:r>
            <a:r>
              <a:rPr lang="de-DE" dirty="0" err="1" smtClean="0">
                <a:solidFill>
                  <a:srgbClr val="C60E1E"/>
                </a:solidFill>
              </a:rPr>
              <a:t>B</a:t>
            </a:r>
            <a:r>
              <a:rPr lang="de-DE" dirty="0" err="1" smtClean="0"/>
              <a:t>lockchain-based</a:t>
            </a:r>
            <a:r>
              <a:rPr lang="de-DE" dirty="0" smtClean="0"/>
              <a:t> </a:t>
            </a:r>
            <a:r>
              <a:rPr lang="de-DE" dirty="0" smtClean="0">
                <a:solidFill>
                  <a:srgbClr val="C00000"/>
                </a:solidFill>
              </a:rPr>
              <a:t>S</a:t>
            </a:r>
            <a:r>
              <a:rPr lang="de-DE" dirty="0" smtClean="0"/>
              <a:t>urvey </a:t>
            </a:r>
            <a:r>
              <a:rPr lang="de-DE" dirty="0" err="1" smtClean="0">
                <a:solidFill>
                  <a:srgbClr val="C00000"/>
                </a:solidFill>
              </a:rPr>
              <a:t>A</a:t>
            </a:r>
            <a:r>
              <a:rPr lang="de-DE" dirty="0" err="1" smtClean="0"/>
              <a:t>pplication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 smtClean="0"/>
              <a:t>By</a:t>
            </a:r>
            <a:r>
              <a:rPr lang="de-DE" dirty="0" smtClean="0"/>
              <a:t> Bubble </a:t>
            </a:r>
          </a:p>
          <a:p>
            <a:r>
              <a:rPr lang="de-DE" dirty="0" smtClean="0"/>
              <a:t>(</a:t>
            </a:r>
            <a:r>
              <a:rPr lang="de-DE" i="1" dirty="0" smtClean="0"/>
              <a:t>Piotr </a:t>
            </a:r>
            <a:r>
              <a:rPr lang="de-DE" i="1" dirty="0" err="1"/>
              <a:t>Witkowski</a:t>
            </a:r>
            <a:r>
              <a:rPr lang="de-DE" i="1" dirty="0"/>
              <a:t>, Kamil </a:t>
            </a:r>
            <a:r>
              <a:rPr lang="de-DE" i="1" dirty="0" err="1" smtClean="0"/>
              <a:t>Balitzki</a:t>
            </a:r>
            <a:r>
              <a:rPr lang="de-DE" i="1" dirty="0" smtClean="0"/>
              <a:t>, Carolin Stein</a:t>
            </a:r>
            <a:r>
              <a:rPr lang="de-DE" dirty="0" smtClean="0"/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30957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>
                <a:solidFill>
                  <a:srgbClr val="C60E1E"/>
                </a:solidFill>
              </a:rPr>
              <a:t>Motivation</a:t>
            </a:r>
            <a:endParaRPr lang="de-DE" dirty="0"/>
          </a:p>
        </p:txBody>
      </p:sp>
      <p:sp>
        <p:nvSpPr>
          <p:cNvPr id="5" name="Wolke 4"/>
          <p:cNvSpPr/>
          <p:nvPr/>
        </p:nvSpPr>
        <p:spPr>
          <a:xfrm>
            <a:off x="1691014" y="3816352"/>
            <a:ext cx="4112710" cy="2041743"/>
          </a:xfrm>
          <a:prstGeom prst="cloud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     	</a:t>
            </a:r>
            <a:r>
              <a:rPr lang="de-DE" sz="2000" b="1" dirty="0" err="1" smtClean="0">
                <a:solidFill>
                  <a:schemeClr val="tx1"/>
                </a:solidFill>
              </a:rPr>
              <a:t>SurveyMonkey</a:t>
            </a:r>
            <a:endParaRPr lang="de-DE" sz="2000" b="1" dirty="0" smtClean="0">
              <a:solidFill>
                <a:schemeClr val="tx1"/>
              </a:solidFill>
            </a:endParaRPr>
          </a:p>
          <a:p>
            <a:pPr algn="ctr"/>
            <a:r>
              <a:rPr lang="de-DE" sz="2000" b="1" dirty="0" err="1" smtClean="0">
                <a:solidFill>
                  <a:schemeClr val="tx1"/>
                </a:solidFill>
              </a:rPr>
              <a:t>SurveyPlanet</a:t>
            </a:r>
            <a:r>
              <a:rPr lang="de-DE" sz="2000" b="1" dirty="0" smtClean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de-DE" sz="2000" b="1" dirty="0" smtClean="0">
                <a:solidFill>
                  <a:schemeClr val="tx1"/>
                </a:solidFill>
              </a:rPr>
              <a:t>	</a:t>
            </a:r>
            <a:r>
              <a:rPr lang="de-DE" sz="2000" b="1" dirty="0" err="1" smtClean="0">
                <a:solidFill>
                  <a:schemeClr val="tx1"/>
                </a:solidFill>
              </a:rPr>
              <a:t>LimeSurvey</a:t>
            </a:r>
            <a:endParaRPr lang="de-DE" sz="2000" b="1" dirty="0" smtClean="0">
              <a:solidFill>
                <a:schemeClr val="tx1"/>
              </a:solidFill>
            </a:endParaRPr>
          </a:p>
          <a:p>
            <a:pPr algn="ctr"/>
            <a:r>
              <a:rPr lang="de-DE" sz="2000" b="1" dirty="0" err="1" smtClean="0">
                <a:solidFill>
                  <a:schemeClr val="tx1"/>
                </a:solidFill>
              </a:rPr>
              <a:t>QuickTapSurvey</a:t>
            </a:r>
            <a:endParaRPr lang="de-DE" sz="2000" b="1" dirty="0" smtClean="0">
              <a:solidFill>
                <a:schemeClr val="tx1"/>
              </a:solidFill>
            </a:endParaRPr>
          </a:p>
          <a:p>
            <a:pPr algn="ctr"/>
            <a:r>
              <a:rPr lang="mr-IN" sz="2000" b="1" dirty="0" smtClean="0">
                <a:solidFill>
                  <a:schemeClr val="tx1"/>
                </a:solidFill>
              </a:rPr>
              <a:t>…</a:t>
            </a:r>
            <a:endParaRPr lang="de-DE" sz="2000" b="1" dirty="0">
              <a:solidFill>
                <a:schemeClr val="tx1"/>
              </a:solidFill>
            </a:endParaRPr>
          </a:p>
        </p:txBody>
      </p:sp>
      <p:sp>
        <p:nvSpPr>
          <p:cNvPr id="8" name="Gefaltete Ecke 7"/>
          <p:cNvSpPr/>
          <p:nvPr/>
        </p:nvSpPr>
        <p:spPr>
          <a:xfrm>
            <a:off x="3271380" y="1707723"/>
            <a:ext cx="951978" cy="1298326"/>
          </a:xfrm>
          <a:prstGeom prst="foldedCorner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Results</a:t>
            </a:r>
            <a:r>
              <a:rPr lang="de-DE" dirty="0" smtClean="0"/>
              <a:t>:</a:t>
            </a:r>
          </a:p>
          <a:p>
            <a:pPr algn="ctr"/>
            <a:r>
              <a:rPr lang="de-DE" dirty="0" smtClean="0"/>
              <a:t>--------</a:t>
            </a:r>
          </a:p>
          <a:p>
            <a:pPr algn="ctr"/>
            <a:r>
              <a:rPr lang="de-DE" dirty="0" smtClean="0"/>
              <a:t>--------</a:t>
            </a:r>
          </a:p>
          <a:p>
            <a:pPr algn="ctr"/>
            <a:r>
              <a:rPr lang="de-DE" dirty="0" smtClean="0"/>
              <a:t>--------</a:t>
            </a:r>
          </a:p>
        </p:txBody>
      </p:sp>
      <p:cxnSp>
        <p:nvCxnSpPr>
          <p:cNvPr id="10" name="Gerade Verbindung mit Pfeil 9"/>
          <p:cNvCxnSpPr>
            <a:stCxn id="5" idx="3"/>
            <a:endCxn id="8" idx="2"/>
          </p:cNvCxnSpPr>
          <p:nvPr/>
        </p:nvCxnSpPr>
        <p:spPr>
          <a:xfrm flipV="1">
            <a:off x="3747369" y="3006049"/>
            <a:ext cx="0" cy="9270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Bild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760" y="1765973"/>
            <a:ext cx="1031589" cy="1031589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2500" y="1765325"/>
            <a:ext cx="1043662" cy="1043662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1419" y="1707723"/>
            <a:ext cx="1031589" cy="1031589"/>
          </a:xfrm>
          <a:prstGeom prst="rect">
            <a:avLst/>
          </a:prstGeom>
        </p:spPr>
      </p:pic>
      <p:pic>
        <p:nvPicPr>
          <p:cNvPr id="16" name="Bild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3037" y="2164522"/>
            <a:ext cx="1043662" cy="1043662"/>
          </a:xfrm>
          <a:prstGeom prst="rect">
            <a:avLst/>
          </a:prstGeom>
        </p:spPr>
      </p:pic>
      <p:cxnSp>
        <p:nvCxnSpPr>
          <p:cNvPr id="18" name="Gerade Verbindung mit Pfeil 17"/>
          <p:cNvCxnSpPr>
            <a:stCxn id="13" idx="1"/>
            <a:endCxn id="12" idx="3"/>
          </p:cNvCxnSpPr>
          <p:nvPr/>
        </p:nvCxnSpPr>
        <p:spPr>
          <a:xfrm flipH="1" flipV="1">
            <a:off x="5676349" y="2281768"/>
            <a:ext cx="2406151" cy="5388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/>
          <p:cNvSpPr txBox="1"/>
          <p:nvPr/>
        </p:nvSpPr>
        <p:spPr>
          <a:xfrm>
            <a:off x="5646458" y="1690688"/>
            <a:ext cx="26245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 smtClean="0"/>
              <a:t>Result</a:t>
            </a:r>
            <a:r>
              <a:rPr lang="de-DE" sz="2400" dirty="0" smtClean="0"/>
              <a:t> </a:t>
            </a:r>
            <a:r>
              <a:rPr lang="de-DE" sz="2400" dirty="0" err="1" smtClean="0"/>
              <a:t>verification</a:t>
            </a:r>
            <a:r>
              <a:rPr lang="de-DE" sz="2400" dirty="0" smtClean="0"/>
              <a:t>?</a:t>
            </a:r>
            <a:endParaRPr lang="de-DE" sz="2400" dirty="0"/>
          </a:p>
        </p:txBody>
      </p:sp>
      <p:cxnSp>
        <p:nvCxnSpPr>
          <p:cNvPr id="23" name="Gekrümmte Verbindung 22"/>
          <p:cNvCxnSpPr>
            <a:endCxn id="5" idx="0"/>
          </p:cNvCxnSpPr>
          <p:nvPr/>
        </p:nvCxnSpPr>
        <p:spPr>
          <a:xfrm rot="5400000">
            <a:off x="5101784" y="2980283"/>
            <a:ext cx="2555455" cy="1158427"/>
          </a:xfrm>
          <a:prstGeom prst="curvedConnector2">
            <a:avLst/>
          </a:prstGeom>
          <a:ln w="22225">
            <a:solidFill>
              <a:schemeClr val="bg1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Gewitterblitz 24"/>
          <p:cNvSpPr/>
          <p:nvPr/>
        </p:nvSpPr>
        <p:spPr>
          <a:xfrm>
            <a:off x="8594119" y="3472198"/>
            <a:ext cx="417534" cy="460893"/>
          </a:xfrm>
          <a:prstGeom prst="lightningBol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/>
          <p:cNvSpPr txBox="1"/>
          <p:nvPr/>
        </p:nvSpPr>
        <p:spPr>
          <a:xfrm>
            <a:off x="6688253" y="3771521"/>
            <a:ext cx="23423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smtClean="0"/>
              <a:t>Data </a:t>
            </a:r>
            <a:r>
              <a:rPr lang="de-DE" sz="2400" dirty="0" err="1" smtClean="0"/>
              <a:t>integrity</a:t>
            </a:r>
            <a:r>
              <a:rPr lang="de-DE" sz="2400" dirty="0" smtClean="0"/>
              <a:t>?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423855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hteck 50"/>
          <p:cNvSpPr/>
          <p:nvPr/>
        </p:nvSpPr>
        <p:spPr>
          <a:xfrm>
            <a:off x="1080655" y="3277590"/>
            <a:ext cx="10913423" cy="267194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>
                <a:solidFill>
                  <a:srgbClr val="C60E1E"/>
                </a:solidFill>
              </a:rPr>
              <a:t>Conceptual</a:t>
            </a:r>
            <a:r>
              <a:rPr lang="de-DE" dirty="0" smtClean="0">
                <a:solidFill>
                  <a:srgbClr val="C60E1E"/>
                </a:solidFill>
              </a:rPr>
              <a:t> </a:t>
            </a:r>
            <a:r>
              <a:rPr lang="de-DE" dirty="0" err="1" smtClean="0">
                <a:solidFill>
                  <a:srgbClr val="C60E1E"/>
                </a:solidFill>
              </a:rPr>
              <a:t>overview</a:t>
            </a:r>
            <a:endParaRPr lang="de-DE" dirty="0"/>
          </a:p>
        </p:txBody>
      </p:sp>
      <p:sp>
        <p:nvSpPr>
          <p:cNvPr id="17" name="Gefaltete Ecke 16"/>
          <p:cNvSpPr/>
          <p:nvPr/>
        </p:nvSpPr>
        <p:spPr>
          <a:xfrm>
            <a:off x="3667137" y="3566649"/>
            <a:ext cx="1438406" cy="2112715"/>
          </a:xfrm>
          <a:prstGeom prst="foldedCorner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Master:</a:t>
            </a:r>
          </a:p>
          <a:p>
            <a:pPr algn="ctr"/>
            <a:r>
              <a:rPr lang="de-DE" dirty="0" smtClean="0"/>
              <a:t>--------</a:t>
            </a:r>
          </a:p>
          <a:p>
            <a:pPr algn="ctr"/>
            <a:r>
              <a:rPr lang="de-DE" dirty="0" smtClean="0"/>
              <a:t>--------</a:t>
            </a:r>
          </a:p>
          <a:p>
            <a:pPr algn="ctr"/>
            <a:r>
              <a:rPr lang="de-DE" dirty="0" smtClean="0"/>
              <a:t>--------</a:t>
            </a:r>
          </a:p>
        </p:txBody>
      </p:sp>
      <p:sp>
        <p:nvSpPr>
          <p:cNvPr id="19" name="Gefaltete Ecke 18"/>
          <p:cNvSpPr/>
          <p:nvPr/>
        </p:nvSpPr>
        <p:spPr>
          <a:xfrm>
            <a:off x="5847384" y="4113741"/>
            <a:ext cx="935278" cy="614905"/>
          </a:xfrm>
          <a:prstGeom prst="foldedCorner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Survey1</a:t>
            </a:r>
          </a:p>
          <a:p>
            <a:pPr algn="ctr"/>
            <a:r>
              <a:rPr lang="de-DE" dirty="0" smtClean="0"/>
              <a:t>--------</a:t>
            </a:r>
          </a:p>
        </p:txBody>
      </p:sp>
      <p:sp>
        <p:nvSpPr>
          <p:cNvPr id="24" name="Gefaltete Ecke 23"/>
          <p:cNvSpPr/>
          <p:nvPr/>
        </p:nvSpPr>
        <p:spPr>
          <a:xfrm>
            <a:off x="7031180" y="4113740"/>
            <a:ext cx="935278" cy="614905"/>
          </a:xfrm>
          <a:prstGeom prst="foldedCorner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Survey2</a:t>
            </a:r>
          </a:p>
          <a:p>
            <a:pPr algn="ctr"/>
            <a:r>
              <a:rPr lang="de-DE" dirty="0" smtClean="0"/>
              <a:t>--------</a:t>
            </a:r>
          </a:p>
        </p:txBody>
      </p:sp>
      <p:sp>
        <p:nvSpPr>
          <p:cNvPr id="27" name="Gefaltete Ecke 26"/>
          <p:cNvSpPr/>
          <p:nvPr/>
        </p:nvSpPr>
        <p:spPr>
          <a:xfrm>
            <a:off x="8214976" y="4113739"/>
            <a:ext cx="935278" cy="614905"/>
          </a:xfrm>
          <a:prstGeom prst="foldedCorner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Survey3</a:t>
            </a:r>
          </a:p>
          <a:p>
            <a:pPr algn="ctr"/>
            <a:r>
              <a:rPr lang="de-DE" dirty="0" smtClean="0"/>
              <a:t>--------</a:t>
            </a:r>
          </a:p>
        </p:txBody>
      </p:sp>
      <p:cxnSp>
        <p:nvCxnSpPr>
          <p:cNvPr id="4" name="Gerade Verbindung mit Pfeil 3"/>
          <p:cNvCxnSpPr>
            <a:endCxn id="19" idx="1"/>
          </p:cNvCxnSpPr>
          <p:nvPr/>
        </p:nvCxnSpPr>
        <p:spPr>
          <a:xfrm>
            <a:off x="5105543" y="4388810"/>
            <a:ext cx="7418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/>
          <p:cNvSpPr txBox="1"/>
          <p:nvPr/>
        </p:nvSpPr>
        <p:spPr>
          <a:xfrm>
            <a:off x="9398772" y="4388810"/>
            <a:ext cx="676405" cy="363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 smtClean="0"/>
              <a:t>[</a:t>
            </a:r>
            <a:r>
              <a:rPr lang="mr-IN" sz="2000" b="1" dirty="0" smtClean="0"/>
              <a:t>…</a:t>
            </a:r>
            <a:r>
              <a:rPr lang="de-DE" sz="2000" b="1" dirty="0" smtClean="0"/>
              <a:t>]</a:t>
            </a:r>
            <a:endParaRPr lang="de-DE" sz="2000" b="1" dirty="0"/>
          </a:p>
        </p:txBody>
      </p:sp>
      <p:sp>
        <p:nvSpPr>
          <p:cNvPr id="30" name="Rechteck 29"/>
          <p:cNvSpPr/>
          <p:nvPr/>
        </p:nvSpPr>
        <p:spPr>
          <a:xfrm>
            <a:off x="4020368" y="2522919"/>
            <a:ext cx="3182587" cy="52251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 smtClean="0">
                <a:solidFill>
                  <a:schemeClr val="bg1"/>
                </a:solidFill>
              </a:rPr>
              <a:t>Front-End </a:t>
            </a:r>
            <a:endParaRPr lang="de-DE" dirty="0">
              <a:solidFill>
                <a:schemeClr val="bg1"/>
              </a:solidFill>
            </a:endParaRPr>
          </a:p>
        </p:txBody>
      </p:sp>
      <p:pic>
        <p:nvPicPr>
          <p:cNvPr id="35" name="Bild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026" y="1459616"/>
            <a:ext cx="1031589" cy="1031589"/>
          </a:xfrm>
          <a:prstGeom prst="rect">
            <a:avLst/>
          </a:prstGeom>
        </p:spPr>
      </p:pic>
      <p:pic>
        <p:nvPicPr>
          <p:cNvPr id="36" name="Bild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9780" y="1341717"/>
            <a:ext cx="1043662" cy="1043662"/>
          </a:xfrm>
          <a:prstGeom prst="rect">
            <a:avLst/>
          </a:prstGeom>
        </p:spPr>
      </p:pic>
      <p:sp>
        <p:nvSpPr>
          <p:cNvPr id="37" name="Textfeld 36"/>
          <p:cNvSpPr txBox="1"/>
          <p:nvPr/>
        </p:nvSpPr>
        <p:spPr>
          <a:xfrm>
            <a:off x="2542230" y="2256843"/>
            <a:ext cx="8912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Survey</a:t>
            </a:r>
          </a:p>
          <a:p>
            <a:r>
              <a:rPr lang="de-DE" dirty="0" err="1" smtClean="0"/>
              <a:t>Creator</a:t>
            </a:r>
            <a:endParaRPr lang="de-DE" dirty="0"/>
          </a:p>
        </p:txBody>
      </p:sp>
      <p:sp>
        <p:nvSpPr>
          <p:cNvPr id="38" name="Textfeld 37"/>
          <p:cNvSpPr txBox="1"/>
          <p:nvPr/>
        </p:nvSpPr>
        <p:spPr>
          <a:xfrm>
            <a:off x="7778391" y="2362669"/>
            <a:ext cx="20662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Survey</a:t>
            </a:r>
          </a:p>
          <a:p>
            <a:r>
              <a:rPr lang="de-DE" dirty="0" err="1" smtClean="0"/>
              <a:t>Participant</a:t>
            </a:r>
            <a:endParaRPr lang="de-DE" dirty="0"/>
          </a:p>
        </p:txBody>
      </p:sp>
      <p:cxnSp>
        <p:nvCxnSpPr>
          <p:cNvPr id="46" name="Gewinkelte Verbindung 45"/>
          <p:cNvCxnSpPr>
            <a:stCxn id="36" idx="3"/>
            <a:endCxn id="30" idx="1"/>
          </p:cNvCxnSpPr>
          <p:nvPr/>
        </p:nvCxnSpPr>
        <p:spPr>
          <a:xfrm>
            <a:off x="3433442" y="1863548"/>
            <a:ext cx="586926" cy="92062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winkelte Verbindung 47"/>
          <p:cNvCxnSpPr>
            <a:stCxn id="35" idx="1"/>
            <a:endCxn id="30" idx="3"/>
          </p:cNvCxnSpPr>
          <p:nvPr/>
        </p:nvCxnSpPr>
        <p:spPr>
          <a:xfrm rot="10800000" flipV="1">
            <a:off x="7202956" y="1975410"/>
            <a:ext cx="448071" cy="808765"/>
          </a:xfrm>
          <a:prstGeom prst="bentConnector3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feld 52"/>
          <p:cNvSpPr txBox="1"/>
          <p:nvPr/>
        </p:nvSpPr>
        <p:spPr>
          <a:xfrm>
            <a:off x="8497800" y="5507024"/>
            <a:ext cx="34962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 smtClean="0">
                <a:solidFill>
                  <a:schemeClr val="bg1"/>
                </a:solidFill>
              </a:rPr>
              <a:t>Blockchain</a:t>
            </a:r>
            <a:r>
              <a:rPr lang="de-DE" sz="2000" dirty="0" smtClean="0">
                <a:solidFill>
                  <a:schemeClr val="bg1"/>
                </a:solidFill>
              </a:rPr>
              <a:t> </a:t>
            </a:r>
            <a:r>
              <a:rPr lang="de-DE" sz="2000" dirty="0" err="1" smtClean="0">
                <a:solidFill>
                  <a:schemeClr val="bg1"/>
                </a:solidFill>
              </a:rPr>
              <a:t>based</a:t>
            </a:r>
            <a:r>
              <a:rPr lang="de-DE" sz="2000" dirty="0" smtClean="0">
                <a:solidFill>
                  <a:schemeClr val="bg1"/>
                </a:solidFill>
              </a:rPr>
              <a:t> back-end</a:t>
            </a:r>
            <a:endParaRPr lang="de-DE" sz="2000" dirty="0">
              <a:solidFill>
                <a:schemeClr val="bg1"/>
              </a:solidFill>
            </a:endParaRPr>
          </a:p>
        </p:txBody>
      </p:sp>
      <p:cxnSp>
        <p:nvCxnSpPr>
          <p:cNvPr id="8" name="Gewinkelte Verbindung 7"/>
          <p:cNvCxnSpPr>
            <a:stCxn id="30" idx="2"/>
            <a:endCxn id="17" idx="0"/>
          </p:cNvCxnSpPr>
          <p:nvPr/>
        </p:nvCxnSpPr>
        <p:spPr>
          <a:xfrm rot="5400000">
            <a:off x="4738393" y="2693380"/>
            <a:ext cx="521216" cy="1225322"/>
          </a:xfrm>
          <a:prstGeom prst="bentConnector3">
            <a:avLst>
              <a:gd name="adj1" fmla="val 24938"/>
            </a:avLst>
          </a:prstGeom>
          <a:ln w="28575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feld 32"/>
          <p:cNvSpPr txBox="1"/>
          <p:nvPr/>
        </p:nvSpPr>
        <p:spPr>
          <a:xfrm>
            <a:off x="5816673" y="5469177"/>
            <a:ext cx="965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mtClean="0"/>
              <a:t>Deposit</a:t>
            </a:r>
            <a:endParaRPr lang="de-DE" dirty="0"/>
          </a:p>
        </p:txBody>
      </p:sp>
      <p:sp>
        <p:nvSpPr>
          <p:cNvPr id="34" name="Trapez 33"/>
          <p:cNvSpPr/>
          <p:nvPr/>
        </p:nvSpPr>
        <p:spPr>
          <a:xfrm rot="10800000">
            <a:off x="7223479" y="4960802"/>
            <a:ext cx="550679" cy="508374"/>
          </a:xfrm>
          <a:prstGeom prst="trapezoid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Trapez 38"/>
          <p:cNvSpPr/>
          <p:nvPr/>
        </p:nvSpPr>
        <p:spPr>
          <a:xfrm rot="10800000">
            <a:off x="8407275" y="4966700"/>
            <a:ext cx="550679" cy="508374"/>
          </a:xfrm>
          <a:prstGeom prst="trapezoid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Trapez 39"/>
          <p:cNvSpPr/>
          <p:nvPr/>
        </p:nvSpPr>
        <p:spPr>
          <a:xfrm rot="10800000">
            <a:off x="6039683" y="4966700"/>
            <a:ext cx="550679" cy="508374"/>
          </a:xfrm>
          <a:prstGeom prst="trapezoid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3195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501774"/>
          </a:xfrm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rgbClr val="C60E1E"/>
                </a:solidFill>
              </a:rPr>
              <a:t>Prototyp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 smtClean="0"/>
          </a:p>
          <a:p>
            <a:endParaRPr lang="de-DE" dirty="0"/>
          </a:p>
          <a:p>
            <a:pPr marL="0" indent="0" algn="ctr">
              <a:buNone/>
            </a:pPr>
            <a:r>
              <a:rPr lang="de-DE" dirty="0" smtClean="0"/>
              <a:t>#### Hier Video Prototyp einfügen #####</a:t>
            </a:r>
            <a:endParaRPr lang="de-DE" dirty="0"/>
          </a:p>
        </p:txBody>
      </p:sp>
      <p:pic>
        <p:nvPicPr>
          <p:cNvPr id="4" name="captur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2580" y="630083"/>
            <a:ext cx="9622018" cy="5412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565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>
                <a:solidFill>
                  <a:srgbClr val="C60E1E"/>
                </a:solidFill>
              </a:rPr>
              <a:t>Challenges</a:t>
            </a:r>
            <a:r>
              <a:rPr lang="de-DE" dirty="0" smtClean="0">
                <a:solidFill>
                  <a:srgbClr val="C60E1E"/>
                </a:solidFill>
              </a:rPr>
              <a:t> &amp; Outlook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6317903" y="3251399"/>
            <a:ext cx="2005208" cy="876822"/>
          </a:xfrm>
          <a:prstGeom prst="rect">
            <a:avLst/>
          </a:prstGeom>
          <a:gradFill>
            <a:gsLst>
              <a:gs pos="0">
                <a:schemeClr val="accent6">
                  <a:lumMod val="20000"/>
                  <a:lumOff val="80000"/>
                </a:schemeClr>
              </a:gs>
              <a:gs pos="35000">
                <a:schemeClr val="accent6">
                  <a:lumMod val="60000"/>
                  <a:lumOff val="40000"/>
                </a:schemeClr>
              </a:gs>
              <a:gs pos="81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Sybil </a:t>
            </a:r>
            <a:r>
              <a:rPr lang="de-DE" dirty="0" err="1" smtClean="0">
                <a:solidFill>
                  <a:schemeClr val="tx1"/>
                </a:solidFill>
              </a:rPr>
              <a:t>Attacks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8894618" y="2557503"/>
            <a:ext cx="22206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solidFill>
                  <a:schemeClr val="accent6"/>
                </a:solidFill>
              </a:rPr>
              <a:t>Touched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by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the</a:t>
            </a:r>
            <a:r>
              <a:rPr lang="de-DE" dirty="0" smtClean="0">
                <a:solidFill>
                  <a:schemeClr val="accent6"/>
                </a:solidFill>
              </a:rPr>
              <a:t> </a:t>
            </a:r>
            <a:r>
              <a:rPr lang="de-DE" dirty="0" err="1" smtClean="0">
                <a:solidFill>
                  <a:schemeClr val="accent6"/>
                </a:solidFill>
              </a:rPr>
              <a:t>project</a:t>
            </a:r>
            <a:endParaRPr lang="de-DE" dirty="0" smtClean="0">
              <a:solidFill>
                <a:schemeClr val="accent6"/>
              </a:solidFill>
            </a:endParaRPr>
          </a:p>
          <a:p>
            <a:r>
              <a:rPr lang="de-DE" dirty="0" smtClean="0">
                <a:solidFill>
                  <a:schemeClr val="accent4"/>
                </a:solidFill>
              </a:rPr>
              <a:t>Out </a:t>
            </a:r>
            <a:r>
              <a:rPr lang="de-DE" dirty="0" err="1" smtClean="0">
                <a:solidFill>
                  <a:schemeClr val="accent4"/>
                </a:solidFill>
              </a:rPr>
              <a:t>of</a:t>
            </a:r>
            <a:r>
              <a:rPr lang="de-DE" dirty="0" smtClean="0">
                <a:solidFill>
                  <a:schemeClr val="accent4"/>
                </a:solidFill>
              </a:rPr>
              <a:t> </a:t>
            </a:r>
            <a:r>
              <a:rPr lang="de-DE" dirty="0" err="1" smtClean="0">
                <a:solidFill>
                  <a:schemeClr val="accent4"/>
                </a:solidFill>
              </a:rPr>
              <a:t>scope</a:t>
            </a:r>
            <a:r>
              <a:rPr lang="de-DE" dirty="0" smtClean="0">
                <a:solidFill>
                  <a:schemeClr val="accent4"/>
                </a:solidFill>
              </a:rPr>
              <a:t> </a:t>
            </a:r>
            <a:r>
              <a:rPr lang="de-DE" dirty="0" err="1" smtClean="0">
                <a:solidFill>
                  <a:schemeClr val="accent4"/>
                </a:solidFill>
              </a:rPr>
              <a:t>for</a:t>
            </a:r>
            <a:r>
              <a:rPr lang="de-DE" dirty="0" smtClean="0">
                <a:solidFill>
                  <a:schemeClr val="accent4"/>
                </a:solidFill>
              </a:rPr>
              <a:t> </a:t>
            </a:r>
            <a:r>
              <a:rPr lang="de-DE" dirty="0" err="1" smtClean="0">
                <a:solidFill>
                  <a:schemeClr val="accent4"/>
                </a:solidFill>
              </a:rPr>
              <a:t>the</a:t>
            </a:r>
            <a:r>
              <a:rPr lang="de-DE" dirty="0" smtClean="0">
                <a:solidFill>
                  <a:schemeClr val="accent4"/>
                </a:solidFill>
              </a:rPr>
              <a:t> </a:t>
            </a:r>
            <a:r>
              <a:rPr lang="de-DE" dirty="0" err="1" smtClean="0">
                <a:solidFill>
                  <a:schemeClr val="accent4"/>
                </a:solidFill>
              </a:rPr>
              <a:t>project</a:t>
            </a:r>
            <a:endParaRPr lang="de-DE" dirty="0">
              <a:solidFill>
                <a:schemeClr val="accent4"/>
              </a:solidFill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323704" y="4282600"/>
            <a:ext cx="2005208" cy="876822"/>
          </a:xfrm>
          <a:prstGeom prst="rect">
            <a:avLst/>
          </a:prstGeom>
          <a:gradFill>
            <a:gsLst>
              <a:gs pos="0">
                <a:schemeClr val="accent4">
                  <a:lumMod val="20000"/>
                  <a:lumOff val="80000"/>
                </a:schemeClr>
              </a:gs>
              <a:gs pos="35000">
                <a:schemeClr val="accent4">
                  <a:lumMod val="60000"/>
                  <a:lumOff val="40000"/>
                </a:schemeClr>
              </a:gs>
              <a:gs pos="80000">
                <a:schemeClr val="accent4">
                  <a:lumMod val="75000"/>
                </a:schemeClr>
              </a:gs>
              <a:gs pos="100000">
                <a:schemeClr val="accent4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Data </a:t>
            </a:r>
            <a:r>
              <a:rPr lang="de-DE" dirty="0" err="1" smtClean="0">
                <a:solidFill>
                  <a:schemeClr val="tx1"/>
                </a:solidFill>
              </a:rPr>
              <a:t>verification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4090792" y="3251399"/>
            <a:ext cx="2005208" cy="876822"/>
          </a:xfrm>
          <a:prstGeom prst="rect">
            <a:avLst/>
          </a:prstGeom>
          <a:gradFill>
            <a:gsLst>
              <a:gs pos="0">
                <a:schemeClr val="accent6">
                  <a:lumMod val="20000"/>
                  <a:lumOff val="80000"/>
                </a:schemeClr>
              </a:gs>
              <a:gs pos="35000">
                <a:schemeClr val="accent6">
                  <a:lumMod val="60000"/>
                  <a:lumOff val="40000"/>
                </a:schemeClr>
              </a:gs>
              <a:gs pos="81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>
                <a:solidFill>
                  <a:schemeClr val="tx1"/>
                </a:solidFill>
              </a:rPr>
              <a:t>Privacy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5223394" y="2220198"/>
            <a:ext cx="2005208" cy="876822"/>
          </a:xfrm>
          <a:prstGeom prst="rect">
            <a:avLst/>
          </a:prstGeom>
          <a:gradFill>
            <a:gsLst>
              <a:gs pos="0">
                <a:schemeClr val="accent6">
                  <a:lumMod val="20000"/>
                  <a:lumOff val="80000"/>
                </a:schemeClr>
              </a:gs>
              <a:gs pos="35000">
                <a:schemeClr val="accent6">
                  <a:lumMod val="60000"/>
                  <a:lumOff val="40000"/>
                </a:schemeClr>
              </a:gs>
              <a:gs pos="81000">
                <a:schemeClr val="accent6">
                  <a:lumMod val="75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 smtClean="0">
                <a:solidFill>
                  <a:schemeClr val="tx1"/>
                </a:solidFill>
              </a:rPr>
              <a:t>Anonymity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170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196</Words>
  <Application>Microsoft Macintosh PowerPoint</Application>
  <PresentationFormat>Breitbild</PresentationFormat>
  <Paragraphs>50</Paragraphs>
  <Slides>5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Mangal</vt:lpstr>
      <vt:lpstr>Arial</vt:lpstr>
      <vt:lpstr>Office-Design</vt:lpstr>
      <vt:lpstr>Decentralized Blockchain-based Survey Application</vt:lpstr>
      <vt:lpstr>Motivation</vt:lpstr>
      <vt:lpstr>Conceptual overview</vt:lpstr>
      <vt:lpstr>Prototyp</vt:lpstr>
      <vt:lpstr>Challenges &amp; Outlook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Blockchain-based Decentralized Survey Application</dc:title>
  <dc:creator>Simon Lötzerich</dc:creator>
  <cp:lastModifiedBy>Simon Lötzerich</cp:lastModifiedBy>
  <cp:revision>13</cp:revision>
  <dcterms:created xsi:type="dcterms:W3CDTF">2020-06-29T14:25:56Z</dcterms:created>
  <dcterms:modified xsi:type="dcterms:W3CDTF">2020-07-06T13:02:49Z</dcterms:modified>
</cp:coreProperties>
</file>

<file path=docProps/thumbnail.jpeg>
</file>